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0" r:id="rId1"/>
  </p:sldMasterIdLst>
  <p:notesMasterIdLst>
    <p:notesMasterId r:id="rId23"/>
  </p:notesMasterIdLst>
  <p:sldIdLst>
    <p:sldId id="256" r:id="rId2"/>
    <p:sldId id="259" r:id="rId3"/>
    <p:sldId id="257" r:id="rId4"/>
    <p:sldId id="260" r:id="rId5"/>
    <p:sldId id="263" r:id="rId6"/>
    <p:sldId id="261" r:id="rId7"/>
    <p:sldId id="267" r:id="rId8"/>
    <p:sldId id="268" r:id="rId9"/>
    <p:sldId id="269" r:id="rId10"/>
    <p:sldId id="270" r:id="rId11"/>
    <p:sldId id="274" r:id="rId12"/>
    <p:sldId id="264" r:id="rId13"/>
    <p:sldId id="276" r:id="rId14"/>
    <p:sldId id="277" r:id="rId15"/>
    <p:sldId id="281" r:id="rId16"/>
    <p:sldId id="265" r:id="rId17"/>
    <p:sldId id="283" r:id="rId18"/>
    <p:sldId id="284" r:id="rId19"/>
    <p:sldId id="266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88F2D-5D07-40F4-A9B7-30B74E6E3159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29A607-F1F2-4173-8A6C-8093AE3355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57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9A607-F1F2-4173-8A6C-8093AE33557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082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9A607-F1F2-4173-8A6C-8093AE33557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017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9A607-F1F2-4173-8A6C-8093AE3355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686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9A607-F1F2-4173-8A6C-8093AE33557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13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6563-FDD4-4430-9BCF-8AF2A328F50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4CB8-5C36-4696-B06B-F177D66C34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881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6563-FDD4-4430-9BCF-8AF2A328F50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4CB8-5C36-4696-B06B-F177D66C34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54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6563-FDD4-4430-9BCF-8AF2A328F50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4CB8-5C36-4696-B06B-F177D66C340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6940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6563-FDD4-4430-9BCF-8AF2A328F50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4CB8-5C36-4696-B06B-F177D66C34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57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6563-FDD4-4430-9BCF-8AF2A328F50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4CB8-5C36-4696-B06B-F177D66C340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5357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6563-FDD4-4430-9BCF-8AF2A328F50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4CB8-5C36-4696-B06B-F177D66C34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5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6563-FDD4-4430-9BCF-8AF2A328F50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4CB8-5C36-4696-B06B-F177D66C34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371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6563-FDD4-4430-9BCF-8AF2A328F50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4CB8-5C36-4696-B06B-F177D66C34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23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6563-FDD4-4430-9BCF-8AF2A328F50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4CB8-5C36-4696-B06B-F177D66C34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065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6563-FDD4-4430-9BCF-8AF2A328F50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4CB8-5C36-4696-B06B-F177D66C34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074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6563-FDD4-4430-9BCF-8AF2A328F50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4CB8-5C36-4696-B06B-F177D66C34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034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6563-FDD4-4430-9BCF-8AF2A328F50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4CB8-5C36-4696-B06B-F177D66C34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643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6563-FDD4-4430-9BCF-8AF2A328F50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4CB8-5C36-4696-B06B-F177D66C34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90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6563-FDD4-4430-9BCF-8AF2A328F50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4CB8-5C36-4696-B06B-F177D66C34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390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6563-FDD4-4430-9BCF-8AF2A328F50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4CB8-5C36-4696-B06B-F177D66C34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93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6563-FDD4-4430-9BCF-8AF2A328F50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4CB8-5C36-4696-B06B-F177D66C34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6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96563-FDD4-4430-9BCF-8AF2A328F50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8764CB8-5C36-4696-B06B-F177D66C34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9138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  <p:sldLayoutId id="2147484052" r:id="rId12"/>
    <p:sldLayoutId id="2147484053" r:id="rId13"/>
    <p:sldLayoutId id="2147484054" r:id="rId14"/>
    <p:sldLayoutId id="2147484055" r:id="rId15"/>
    <p:sldLayoutId id="214748405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gger1996/trajectory_plotter_demo" TargetMode="External"/><Relationship Id="rId2" Type="http://schemas.openxmlformats.org/officeDocument/2006/relationships/hyperlink" Target="https://github.com/trigger1996/R_homework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50496-92D6-43E3-9C48-A03363A302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Some Practice for R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E726F0-9A37-492E-8B35-E902FCF147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 err="1">
                <a:latin typeface="TeXGyrePagella" panose="02000503000000000000" pitchFamily="2" charset="0"/>
              </a:rPr>
              <a:t>Yiwei</a:t>
            </a:r>
            <a:r>
              <a:rPr lang="en-US" altLang="zh-CN" b="1" dirty="0">
                <a:latin typeface="TeXGyrePagella" panose="02000503000000000000" pitchFamily="2" charset="0"/>
              </a:rPr>
              <a:t> Zheng</a:t>
            </a:r>
          </a:p>
          <a:p>
            <a:r>
              <a:rPr lang="zh-CN" altLang="en-US" dirty="0"/>
              <a:t>郑逸炜</a:t>
            </a:r>
            <a:endParaRPr lang="en-US" altLang="zh-CN" dirty="0"/>
          </a:p>
          <a:p>
            <a:r>
              <a:rPr lang="en-US" altLang="zh-CN" b="1" dirty="0">
                <a:latin typeface="TeXGyrePagella" panose="02000503000000000000" pitchFamily="2" charset="0"/>
              </a:rPr>
              <a:t>23220181152387</a:t>
            </a:r>
            <a:endParaRPr lang="zh-CN" altLang="en-US" b="1" dirty="0">
              <a:latin typeface="TeXGyrePagella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259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691DE3C-076D-4BEF-924E-6663F9A7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60" y="1930398"/>
            <a:ext cx="5813393" cy="387559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A8BAC78-CF87-497F-B1D5-BF2ACE1D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Process of Plotting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C1F111-81C1-486C-B07E-A2D2762491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9" r="-119"/>
          <a:stretch/>
        </p:blipFill>
        <p:spPr>
          <a:xfrm>
            <a:off x="282607" y="5904917"/>
            <a:ext cx="5813393" cy="6368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468F03-4236-4F31-B4ED-6A5EAEAA9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7" y="1930398"/>
            <a:ext cx="5813393" cy="38755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4C3A47E-4BAA-456F-A07D-CAC874487A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2"/>
          <a:stretch/>
        </p:blipFill>
        <p:spPr>
          <a:xfrm>
            <a:off x="6287686" y="5904917"/>
            <a:ext cx="5803368" cy="85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2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8BAC78-CF87-497F-B1D5-BF2ACE1D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Process of Plotting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5C3EB5-F6D2-482E-9334-5FFD395AF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21" y="1371599"/>
            <a:ext cx="7901126" cy="526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53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F984B-8D12-43E8-B267-12B646380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 Cloud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9391F2-8C49-4704-912C-9DB3A49B8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TeXGyrePagella" panose="02000503000000000000" pitchFamily="2" charset="0"/>
              </a:rPr>
              <a:t>Content of Word Cloud</a:t>
            </a:r>
          </a:p>
          <a:p>
            <a:pPr lvl="1"/>
            <a:r>
              <a:rPr lang="en-US" altLang="zh-CN" b="1" dirty="0">
                <a:latin typeface="TeXGyrePagella" panose="02000503000000000000" pitchFamily="2" charset="0"/>
              </a:rPr>
              <a:t>Word</a:t>
            </a:r>
          </a:p>
          <a:p>
            <a:pPr lvl="1"/>
            <a:r>
              <a:rPr lang="en-US" altLang="zh-CN" b="1" dirty="0">
                <a:latin typeface="TeXGyrePagella" panose="02000503000000000000" pitchFamily="2" charset="0"/>
              </a:rPr>
              <a:t>Word frequency</a:t>
            </a:r>
          </a:p>
          <a:p>
            <a:pPr marL="457200" lvl="1" indent="0">
              <a:buNone/>
            </a:pPr>
            <a:r>
              <a:rPr lang="en-US" altLang="zh-CN" b="1" dirty="0">
                <a:latin typeface="TeXGyrePagella" panose="02000503000000000000" pitchFamily="2" charset="0"/>
              </a:rPr>
              <a:t>      </a:t>
            </a:r>
          </a:p>
          <a:p>
            <a:pPr marL="457200" lvl="1" indent="0">
              <a:buNone/>
            </a:pPr>
            <a:endParaRPr lang="en-US" altLang="zh-CN" b="1" dirty="0">
              <a:latin typeface="TeXGyrePagella" panose="02000503000000000000" pitchFamily="2" charset="0"/>
            </a:endParaRPr>
          </a:p>
          <a:p>
            <a:pPr marL="0" indent="0">
              <a:buNone/>
            </a:pPr>
            <a:endParaRPr lang="en-US" altLang="zh-CN" b="1" dirty="0">
              <a:latin typeface="TeXGyrePagella" panose="02000503000000000000" pitchFamily="2" charset="0"/>
            </a:endParaRPr>
          </a:p>
          <a:p>
            <a:endParaRPr lang="en-US" altLang="zh-CN" b="1" dirty="0">
              <a:latin typeface="TeXGyrePagella" panose="02000503000000000000" pitchFamily="2" charset="0"/>
            </a:endParaRPr>
          </a:p>
          <a:p>
            <a:endParaRPr lang="en-US" altLang="zh-CN" b="1" dirty="0">
              <a:latin typeface="TeXGyrePagella" panose="02000503000000000000" pitchFamily="2" charset="0"/>
            </a:endParaRPr>
          </a:p>
          <a:p>
            <a:pPr marL="457200" lvl="1" indent="0">
              <a:buNone/>
            </a:pPr>
            <a:endParaRPr lang="zh-CN" altLang="en-US" dirty="0">
              <a:latin typeface="TeXGyrePagella" panose="02000503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291149-009E-40AF-93B1-EDAFAE566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291" y="2160589"/>
            <a:ext cx="6073414" cy="45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F984B-8D12-43E8-B267-12B646380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 Cloud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9391F2-8C49-4704-912C-9DB3A49B8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TeXGyrePagella" panose="02000503000000000000" pitchFamily="2" charset="0"/>
              </a:rPr>
              <a:t>Individual word  examinable</a:t>
            </a:r>
          </a:p>
          <a:p>
            <a:pPr marL="457200" lvl="1" indent="0">
              <a:buNone/>
            </a:pPr>
            <a:endParaRPr lang="en-US" altLang="zh-CN" b="1" dirty="0">
              <a:latin typeface="TeXGyrePagella" panose="02000503000000000000" pitchFamily="2" charset="0"/>
            </a:endParaRPr>
          </a:p>
          <a:p>
            <a:pPr marL="0" indent="0">
              <a:buNone/>
            </a:pPr>
            <a:endParaRPr lang="en-US" altLang="zh-CN" b="1" dirty="0">
              <a:latin typeface="TeXGyrePagella" panose="02000503000000000000" pitchFamily="2" charset="0"/>
            </a:endParaRPr>
          </a:p>
          <a:p>
            <a:endParaRPr lang="en-US" altLang="zh-CN" b="1" dirty="0">
              <a:latin typeface="TeXGyrePagella" panose="02000503000000000000" pitchFamily="2" charset="0"/>
            </a:endParaRPr>
          </a:p>
          <a:p>
            <a:endParaRPr lang="en-US" altLang="zh-CN" b="1" dirty="0">
              <a:latin typeface="TeXGyrePagella" panose="02000503000000000000" pitchFamily="2" charset="0"/>
            </a:endParaRPr>
          </a:p>
          <a:p>
            <a:pPr marL="457200" lvl="1" indent="0">
              <a:buNone/>
            </a:pPr>
            <a:endParaRPr lang="zh-CN" altLang="en-US" dirty="0">
              <a:latin typeface="TeXGyrePagella" panose="02000503000000000000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340F11-AB9F-4877-AE65-DE81F6152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3" y="2619288"/>
            <a:ext cx="5678717" cy="38807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BED9EF-C0EC-4ABA-AA28-21E153478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933" y="2619289"/>
            <a:ext cx="5295784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2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8B66F2E5-8A36-4B6A-9D1F-AC3FB10D08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2" t="33527" r="14214"/>
          <a:stretch/>
        </p:blipFill>
        <p:spPr>
          <a:xfrm>
            <a:off x="6096000" y="2619287"/>
            <a:ext cx="6005087" cy="388077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3FF984B-8D12-43E8-B267-12B646380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 Cloud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9391F2-8C49-4704-912C-9DB3A49B8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TeXGyrePagella" panose="02000503000000000000" pitchFamily="2" charset="0"/>
              </a:rPr>
              <a:t>Shape &amp; size &amp; font customizable</a:t>
            </a:r>
          </a:p>
          <a:p>
            <a:endParaRPr lang="en-US" altLang="zh-CN" b="1" dirty="0">
              <a:latin typeface="TeXGyrePagella" panose="02000503000000000000" pitchFamily="2" charset="0"/>
            </a:endParaRPr>
          </a:p>
          <a:p>
            <a:pPr marL="457200" lvl="1" indent="0">
              <a:buNone/>
            </a:pPr>
            <a:endParaRPr lang="en-US" altLang="zh-CN" b="1" dirty="0">
              <a:latin typeface="TeXGyrePagella" panose="02000503000000000000" pitchFamily="2" charset="0"/>
            </a:endParaRPr>
          </a:p>
          <a:p>
            <a:pPr marL="0" indent="0">
              <a:buNone/>
            </a:pPr>
            <a:endParaRPr lang="en-US" altLang="zh-CN" b="1" dirty="0">
              <a:latin typeface="TeXGyrePagella" panose="02000503000000000000" pitchFamily="2" charset="0"/>
            </a:endParaRPr>
          </a:p>
          <a:p>
            <a:endParaRPr lang="en-US" altLang="zh-CN" b="1" dirty="0">
              <a:latin typeface="TeXGyrePagella" panose="02000503000000000000" pitchFamily="2" charset="0"/>
            </a:endParaRPr>
          </a:p>
          <a:p>
            <a:endParaRPr lang="en-US" altLang="zh-CN" b="1" dirty="0">
              <a:latin typeface="TeXGyrePagella" panose="02000503000000000000" pitchFamily="2" charset="0"/>
            </a:endParaRPr>
          </a:p>
          <a:p>
            <a:pPr marL="457200" lvl="1" indent="0">
              <a:buNone/>
            </a:pPr>
            <a:endParaRPr lang="zh-CN" altLang="en-US" dirty="0">
              <a:latin typeface="TeXGyrePagella" panose="02000503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729740-97DE-4680-B1FF-F9C4E7F61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6" y="2619288"/>
            <a:ext cx="5218730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68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6997B-3D96-4C9A-89BD-11877CA2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Trajectory Plotting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914F9-DC3A-47C3-B5FC-0065E118A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TeXGyrePagella" panose="02000503000000000000" pitchFamily="2" charset="0"/>
              </a:rPr>
              <a:t>My CURRENT work</a:t>
            </a:r>
          </a:p>
          <a:p>
            <a:r>
              <a:rPr lang="en-US" altLang="zh-CN" b="1" dirty="0">
                <a:latin typeface="TeXGyrePagella" panose="02000503000000000000" pitchFamily="2" charset="0"/>
              </a:rPr>
              <a:t>What is primarily needed?</a:t>
            </a:r>
          </a:p>
          <a:p>
            <a:pPr lvl="1"/>
            <a:r>
              <a:rPr lang="en-US" altLang="zh-CN" b="1" dirty="0">
                <a:latin typeface="TeXGyrePagella" panose="02000503000000000000" pitchFamily="2" charset="0"/>
              </a:rPr>
              <a:t>A clear comparison between SLAM trajectory and ground truth</a:t>
            </a:r>
          </a:p>
          <a:p>
            <a:pPr lvl="1"/>
            <a:endParaRPr lang="zh-CN" altLang="en-US" b="1" dirty="0">
              <a:latin typeface="TeXGyrePagella" panose="02000503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059AF5-D085-49D9-BB2C-04B3068A7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621" y="1127437"/>
            <a:ext cx="4603126" cy="46031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24194A-26B8-44C8-9790-871A31F39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" t="42096" r="67961" b="50655"/>
          <a:stretch/>
        </p:blipFill>
        <p:spPr>
          <a:xfrm>
            <a:off x="677334" y="5015883"/>
            <a:ext cx="5520313" cy="71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87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6997B-3D96-4C9A-89BD-11877CA2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Trajectory Plotting</a:t>
            </a:r>
            <a:endParaRPr lang="zh-CN" altLang="en-US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A5F426B-12C2-484E-A6F5-10FBF06544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945838"/>
              </p:ext>
            </p:extLst>
          </p:nvPr>
        </p:nvGraphicFramePr>
        <p:xfrm>
          <a:off x="6457025" y="2589369"/>
          <a:ext cx="3906175" cy="409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Acrobat Document" r:id="rId3" imgW="5828993" imgH="7543800" progId="Acrobat.Document.DC">
                  <p:embed/>
                </p:oleObj>
              </mc:Choice>
              <mc:Fallback>
                <p:oleObj name="Acrobat Document" r:id="rId3" imgW="5828993" imgH="75438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7025" y="2589369"/>
                        <a:ext cx="3906175" cy="409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C3B4B968-13EB-409E-A9E9-3834B6FA75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502185"/>
              </p:ext>
            </p:extLst>
          </p:nvPr>
        </p:nvGraphicFramePr>
        <p:xfrm>
          <a:off x="1828800" y="2589371"/>
          <a:ext cx="3906174" cy="409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Acrobat Document" r:id="rId5" imgW="5828993" imgH="7543800" progId="Acrobat.Document.DC">
                  <p:embed/>
                </p:oleObj>
              </mc:Choice>
              <mc:Fallback>
                <p:oleObj name="Acrobat Document" r:id="rId5" imgW="5828993" imgH="75438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28800" y="2589371"/>
                        <a:ext cx="3906174" cy="409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内容占位符 2">
            <a:extLst>
              <a:ext uri="{FF2B5EF4-FFF2-40B4-BE49-F238E27FC236}">
                <a16:creationId xmlns:a16="http://schemas.microsoft.com/office/drawing/2014/main" id="{A781AEB0-615E-40C8-A76E-CAB4C3C48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altLang="zh-CN" b="1" dirty="0">
                <a:latin typeface="TeXGyrePagella" panose="02000503000000000000" pitchFamily="2" charset="0"/>
              </a:rPr>
              <a:t>Good representation but too slim</a:t>
            </a:r>
          </a:p>
          <a:p>
            <a:pPr lvl="1"/>
            <a:endParaRPr lang="zh-CN" altLang="en-US" b="1" dirty="0">
              <a:latin typeface="TeXGyrePagella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093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386546A-A55A-40CB-8E83-D75F19440D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859539"/>
              </p:ext>
            </p:extLst>
          </p:nvPr>
        </p:nvGraphicFramePr>
        <p:xfrm>
          <a:off x="6316993" y="1488192"/>
          <a:ext cx="4186238" cy="5193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Acrobat Document" r:id="rId3" imgW="5828993" imgH="7543800" progId="Acrobat.Document.DC">
                  <p:embed/>
                </p:oleObj>
              </mc:Choice>
              <mc:Fallback>
                <p:oleObj name="Acrobat Document" r:id="rId3" imgW="5828993" imgH="75438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6993" y="1488192"/>
                        <a:ext cx="4186238" cy="5193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4F254C9-F76D-475F-8D19-C01188C3BC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889132"/>
              </p:ext>
            </p:extLst>
          </p:nvPr>
        </p:nvGraphicFramePr>
        <p:xfrm>
          <a:off x="1688768" y="1488190"/>
          <a:ext cx="4186237" cy="5193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Acrobat Document" r:id="rId5" imgW="5828993" imgH="7543800" progId="Acrobat.Document.DC">
                  <p:embed/>
                </p:oleObj>
              </mc:Choice>
              <mc:Fallback>
                <p:oleObj name="Acrobat Document" r:id="rId5" imgW="5828993" imgH="75438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8768" y="1488190"/>
                        <a:ext cx="4186237" cy="5193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0F46997B-3D96-4C9A-89BD-11877CA2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Trajectory Plotting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0659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6997B-3D96-4C9A-89BD-11877CA2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Trajectory Plotting</a:t>
            </a:r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A781AEB0-615E-40C8-A76E-CAB4C3C48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altLang="zh-CN" b="1" dirty="0">
                <a:latin typeface="TeXGyrePagella" panose="02000503000000000000" pitchFamily="2" charset="0"/>
              </a:rPr>
              <a:t>Demonstrate flight altitude for micro aerial vehicle (MAV) SLAM</a:t>
            </a:r>
          </a:p>
          <a:p>
            <a:pPr lvl="1"/>
            <a:endParaRPr lang="zh-CN" altLang="en-US" b="1" dirty="0">
              <a:latin typeface="TeXGyrePagella" panose="02000503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492CA6-E398-4315-B1BC-E9E52A7F1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68" y="2686751"/>
            <a:ext cx="5949932" cy="39666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7692F3-3A7E-4DAA-83E5-6913BE958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86751"/>
            <a:ext cx="5949932" cy="396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95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FA0F9-6406-4FD8-988B-66B13E948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Feeling &amp; Deep Thinking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6C38D-819B-47B6-A493-D2865ACD7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TeXGyrePagella" panose="02000503000000000000" pitchFamily="2" charset="0"/>
              </a:rPr>
              <a:t>Advantages</a:t>
            </a:r>
          </a:p>
          <a:p>
            <a:pPr lvl="1"/>
            <a:r>
              <a:rPr lang="en-US" altLang="zh-CN" b="1" dirty="0">
                <a:latin typeface="TeXGyrePagella" panose="02000503000000000000" pitchFamily="2" charset="0"/>
              </a:rPr>
              <a:t>Beautiful plotting</a:t>
            </a:r>
          </a:p>
          <a:p>
            <a:pPr lvl="1"/>
            <a:r>
              <a:rPr lang="en-US" altLang="zh-CN" b="1" dirty="0">
                <a:latin typeface="TeXGyrePagella" panose="02000503000000000000" pitchFamily="2" charset="0"/>
              </a:rPr>
              <a:t>Good statistical functions</a:t>
            </a:r>
          </a:p>
          <a:p>
            <a:pPr lvl="1"/>
            <a:r>
              <a:rPr lang="en-US" altLang="zh-CN" b="1" dirty="0">
                <a:latin typeface="TeXGyrePagella" panose="02000503000000000000" pitchFamily="2" charset="0"/>
              </a:rPr>
              <a:t>“Strange” interpreter, still running after encountering errors</a:t>
            </a:r>
          </a:p>
          <a:p>
            <a:r>
              <a:rPr lang="en-US" altLang="zh-CN" b="1" dirty="0">
                <a:latin typeface="TeXGyrePagella" panose="02000503000000000000" pitchFamily="2" charset="0"/>
              </a:rPr>
              <a:t>Disadvantages</a:t>
            </a:r>
          </a:p>
          <a:p>
            <a:pPr lvl="1"/>
            <a:r>
              <a:rPr lang="en-US" altLang="zh-CN" b="1" dirty="0">
                <a:latin typeface="TeXGyrePagella" panose="02000503000000000000" pitchFamily="2" charset="0"/>
              </a:rPr>
              <a:t>Lack of string manipulation methods, especially EXTRACTION method</a:t>
            </a:r>
          </a:p>
          <a:p>
            <a:pPr lvl="1"/>
            <a:r>
              <a:rPr lang="en-US" altLang="zh-CN" b="1" dirty="0">
                <a:latin typeface="TeXGyrePagella" panose="02000503000000000000" pitchFamily="2" charset="0"/>
              </a:rPr>
              <a:t>Strange RStudio</a:t>
            </a:r>
          </a:p>
          <a:p>
            <a:pPr lvl="1"/>
            <a:r>
              <a:rPr lang="en-US" altLang="zh-CN" b="1" dirty="0">
                <a:latin typeface="TeXGyrePagella" panose="02000503000000000000" pitchFamily="2" charset="0"/>
              </a:rPr>
              <a:t>Unclear variable type</a:t>
            </a:r>
          </a:p>
          <a:p>
            <a:pPr lvl="1"/>
            <a:r>
              <a:rPr lang="en-US" altLang="zh-CN" b="1" dirty="0">
                <a:latin typeface="TeXGyrePagella" panose="02000503000000000000" pitchFamily="2" charset="0"/>
              </a:rPr>
              <a:t>Not as flexible as C/C++/Python/Java</a:t>
            </a:r>
          </a:p>
          <a:p>
            <a:endParaRPr lang="zh-CN" altLang="en-US" b="1" dirty="0">
              <a:latin typeface="TeXGyrePagella" panose="02000503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0F695D-8846-4B45-9A93-A9D75D0C9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80" t="7294" b="60441"/>
          <a:stretch/>
        </p:blipFill>
        <p:spPr>
          <a:xfrm>
            <a:off x="6437848" y="964584"/>
            <a:ext cx="5672303" cy="21618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7F2B7A-7E2E-4F1E-9869-1645BBC61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7" t="32492" r="66577" b="60001"/>
          <a:stretch/>
        </p:blipFill>
        <p:spPr>
          <a:xfrm>
            <a:off x="8673092" y="3429000"/>
            <a:ext cx="1201813" cy="8012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EFBCCC-73D5-40BF-8263-65D30D654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" t="17864" r="49175" b="47573"/>
          <a:stretch/>
        </p:blipFill>
        <p:spPr>
          <a:xfrm>
            <a:off x="6437850" y="4538681"/>
            <a:ext cx="5672303" cy="219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21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F984B-8D12-43E8-B267-12B646380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 Content &amp; Codes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9391F2-8C49-4704-912C-9DB3A49B8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TeXGyrePagella" panose="02000503000000000000" pitchFamily="2" charset="0"/>
              </a:rPr>
              <a:t>Some modification on the homework of the curriculum Bigdata, including:</a:t>
            </a:r>
          </a:p>
          <a:p>
            <a:pPr lvl="1"/>
            <a:r>
              <a:rPr lang="en-US" altLang="zh-CN" b="1" dirty="0">
                <a:latin typeface="TeXGyrePagella" panose="02000503000000000000" pitchFamily="2" charset="0"/>
              </a:rPr>
              <a:t>real/predict data for the page view of Xiamen university (XMU) news</a:t>
            </a:r>
          </a:p>
          <a:p>
            <a:pPr lvl="1"/>
            <a:r>
              <a:rPr lang="en-US" altLang="zh-CN" b="1" dirty="0">
                <a:latin typeface="TeXGyrePagella" panose="02000503000000000000" pitchFamily="2" charset="0"/>
              </a:rPr>
              <a:t>word cloud of those news</a:t>
            </a:r>
          </a:p>
          <a:p>
            <a:r>
              <a:rPr lang="en-US" altLang="zh-CN" b="1" dirty="0">
                <a:latin typeface="TeXGyrePagella" panose="02000503000000000000" pitchFamily="2" charset="0"/>
              </a:rPr>
              <a:t>Plotting the trajectory estimated by the recent work of simultaneous localization and mapping (SLAM)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FC3A90-13AC-4EA4-8A5D-51564E34F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074342"/>
            <a:ext cx="3388066" cy="24851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4371F7-87B4-4F07-86B9-6D29A9109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985" y="4071809"/>
            <a:ext cx="3391326" cy="24851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FEA5B7-D6CD-4039-BA57-36045988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896" y="4074342"/>
            <a:ext cx="3096973" cy="248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49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FA0F9-6406-4FD8-988B-66B13E948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Feeling &amp; Deep Thinking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6C38D-819B-47B6-A493-D2865ACD7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TeXGyrePagella" panose="02000503000000000000" pitchFamily="2" charset="0"/>
              </a:rPr>
              <a:t>Feelings</a:t>
            </a:r>
          </a:p>
          <a:p>
            <a:pPr lvl="1"/>
            <a:r>
              <a:rPr lang="en-US" altLang="zh-CN" b="1" dirty="0">
                <a:latin typeface="TeXGyrePagella" panose="02000503000000000000" pitchFamily="2" charset="0"/>
              </a:rPr>
              <a:t>In R, data is much more important than the project itself.</a:t>
            </a:r>
          </a:p>
          <a:p>
            <a:pPr lvl="1"/>
            <a:r>
              <a:rPr lang="en-US" altLang="zh-CN" b="1" dirty="0">
                <a:latin typeface="TeXGyrePagella" panose="02000503000000000000" pitchFamily="2" charset="0"/>
              </a:rPr>
              <a:t>Never try saving the unfinished data before.</a:t>
            </a:r>
          </a:p>
          <a:p>
            <a:pPr lvl="1"/>
            <a:r>
              <a:rPr lang="en-US" altLang="zh-CN" b="1" dirty="0">
                <a:latin typeface="TeXGyrePagella" panose="02000503000000000000" pitchFamily="2" charset="0"/>
              </a:rPr>
              <a:t>A good tool for after-experiment processing.</a:t>
            </a:r>
          </a:p>
          <a:p>
            <a:pPr lvl="1"/>
            <a:endParaRPr lang="en-US" altLang="zh-CN" b="1" dirty="0">
              <a:latin typeface="TeXGyrePagella" panose="02000503000000000000" pitchFamily="2" charset="0"/>
            </a:endParaRPr>
          </a:p>
          <a:p>
            <a:endParaRPr lang="zh-CN" altLang="en-US" b="1" dirty="0">
              <a:latin typeface="TeXGyrePagella" panose="02000503000000000000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D2CD6F-A5F3-427E-BE94-CA0D7E3FC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83" r="10510"/>
          <a:stretch/>
        </p:blipFill>
        <p:spPr>
          <a:xfrm>
            <a:off x="7421434" y="3738235"/>
            <a:ext cx="4164254" cy="14587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E68B22-7BA5-4A67-8FF4-033E00DAA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69" r="12523"/>
          <a:stretch/>
        </p:blipFill>
        <p:spPr>
          <a:xfrm>
            <a:off x="7421434" y="5326820"/>
            <a:ext cx="4164254" cy="14349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92586A3-A1FA-45E8-B398-362C66C70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018" y="3741253"/>
            <a:ext cx="5538458" cy="14557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7563B86-7962-4F99-B692-533D6E11E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018" y="5320946"/>
            <a:ext cx="5538458" cy="144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30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2FEBB1-7145-4825-8986-DEC796E2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 for listening!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48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F984B-8D12-43E8-B267-12B646380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 Content &amp; Codes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9391F2-8C49-4704-912C-9DB3A49B8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TeXGyrePagella" panose="02000503000000000000" pitchFamily="2" charset="0"/>
              </a:rPr>
              <a:t>Two parts of the codes</a:t>
            </a:r>
          </a:p>
          <a:p>
            <a:r>
              <a:rPr lang="en-US" altLang="zh-CN" b="1" dirty="0">
                <a:latin typeface="TeXGyrePagella" panose="02000503000000000000" pitchFamily="2" charset="0"/>
              </a:rPr>
              <a:t>Bigdata &amp; data mining are in</a:t>
            </a:r>
          </a:p>
          <a:p>
            <a:pPr lvl="1"/>
            <a:r>
              <a:rPr lang="en-US" altLang="zh-CN" dirty="0">
                <a:hlinkClick r:id="rId2"/>
              </a:rPr>
              <a:t>https://github.com/trigger1996/R_homework</a:t>
            </a:r>
            <a:endParaRPr lang="en-US" altLang="zh-CN" dirty="0"/>
          </a:p>
          <a:p>
            <a:r>
              <a:rPr lang="en-US" altLang="zh-CN" b="1" dirty="0">
                <a:latin typeface="TeXGyrePagella" panose="02000503000000000000" pitchFamily="2" charset="0"/>
              </a:rPr>
              <a:t>SLAM trajectory plotting is in</a:t>
            </a:r>
          </a:p>
          <a:p>
            <a:pPr lvl="1"/>
            <a:r>
              <a:rPr lang="en-US" altLang="zh-CN" dirty="0">
                <a:hlinkClick r:id="rId3"/>
              </a:rPr>
              <a:t>https://github.com/trigger1996/trajectory_plotter_demo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5681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F984B-8D12-43E8-B267-12B646380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R plotting?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9391F2-8C49-4704-912C-9DB3A49B8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TeXGyrePagella" panose="02000503000000000000" pitchFamily="2" charset="0"/>
              </a:rPr>
              <a:t>Needs of curriculum</a:t>
            </a:r>
          </a:p>
          <a:p>
            <a:r>
              <a:rPr lang="en-US" altLang="zh-CN" b="1" dirty="0">
                <a:latin typeface="TeXGyrePagella" panose="02000503000000000000" pitchFamily="2" charset="0"/>
              </a:rPr>
              <a:t>Indeed beautiful</a:t>
            </a:r>
          </a:p>
          <a:p>
            <a:endParaRPr lang="en-US" altLang="zh-CN" b="1" dirty="0">
              <a:latin typeface="TeXGyrePagella" panose="02000503000000000000" pitchFamily="2" charset="0"/>
            </a:endParaRPr>
          </a:p>
          <a:p>
            <a:pPr marL="457200" lvl="1" indent="0">
              <a:buNone/>
            </a:pPr>
            <a:endParaRPr lang="zh-CN" altLang="en-US" dirty="0">
              <a:latin typeface="TeXGyrePagella" panose="02000503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A7DF03-E235-49C3-BE91-061A42399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298" y="3715702"/>
            <a:ext cx="1354468" cy="25905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11A5F8-8BB7-4F0C-9972-90A9C9A74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58" y="3709683"/>
            <a:ext cx="2655789" cy="25965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628CE6-BEF3-4FE9-A9F1-2A1CFEBD5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52" y="902088"/>
            <a:ext cx="2521760" cy="25170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08A1C4-8B21-4FDB-BD3D-183B255919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7"/>
          <a:stretch/>
        </p:blipFill>
        <p:spPr>
          <a:xfrm>
            <a:off x="7411559" y="887398"/>
            <a:ext cx="2655789" cy="250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41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F984B-8D12-43E8-B267-12B646380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R plotting?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9391F2-8C49-4704-912C-9DB3A49B8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TeXGyrePagella" panose="02000503000000000000" pitchFamily="2" charset="0"/>
              </a:rPr>
              <a:t>Python result Vs R result</a:t>
            </a:r>
          </a:p>
          <a:p>
            <a:pPr lvl="1"/>
            <a:r>
              <a:rPr lang="en-US" altLang="zh-CN" b="1" dirty="0">
                <a:latin typeface="TeXGyrePagella" panose="02000503000000000000" pitchFamily="2" charset="0"/>
              </a:rPr>
              <a:t>Brighter colors</a:t>
            </a:r>
          </a:p>
          <a:p>
            <a:pPr lvl="1"/>
            <a:r>
              <a:rPr lang="en-US" altLang="zh-CN" b="1" dirty="0">
                <a:latin typeface="TeXGyrePagella" panose="02000503000000000000" pitchFamily="2" charset="0"/>
              </a:rPr>
              <a:t>Available cutoff</a:t>
            </a:r>
          </a:p>
          <a:p>
            <a:pPr marL="457200" lvl="1" indent="0">
              <a:buNone/>
            </a:pPr>
            <a:r>
              <a:rPr lang="en-US" altLang="zh-CN" b="1" dirty="0">
                <a:latin typeface="TeXGyrePagella" panose="02000503000000000000" pitchFamily="2" charset="0"/>
              </a:rPr>
              <a:t>      </a:t>
            </a:r>
          </a:p>
          <a:p>
            <a:pPr marL="457200" lvl="1" indent="0">
              <a:buNone/>
            </a:pPr>
            <a:endParaRPr lang="en-US" altLang="zh-CN" b="1" dirty="0">
              <a:latin typeface="TeXGyrePagella" panose="02000503000000000000" pitchFamily="2" charset="0"/>
            </a:endParaRPr>
          </a:p>
          <a:p>
            <a:pPr marL="0" indent="0">
              <a:buNone/>
            </a:pPr>
            <a:endParaRPr lang="en-US" altLang="zh-CN" b="1" dirty="0">
              <a:latin typeface="TeXGyrePagella" panose="02000503000000000000" pitchFamily="2" charset="0"/>
            </a:endParaRPr>
          </a:p>
          <a:p>
            <a:endParaRPr lang="en-US" altLang="zh-CN" b="1" dirty="0">
              <a:latin typeface="TeXGyrePagella" panose="02000503000000000000" pitchFamily="2" charset="0"/>
            </a:endParaRPr>
          </a:p>
          <a:p>
            <a:endParaRPr lang="en-US" altLang="zh-CN" b="1" dirty="0">
              <a:latin typeface="TeXGyrePagella" panose="02000503000000000000" pitchFamily="2" charset="0"/>
            </a:endParaRPr>
          </a:p>
          <a:p>
            <a:pPr marL="457200" lvl="1" indent="0">
              <a:buNone/>
            </a:pPr>
            <a:endParaRPr lang="zh-CN" altLang="en-US" dirty="0">
              <a:latin typeface="TeXGyrePagella" panose="02000503000000000000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88E027-1661-468A-86FD-0E9FEC41B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6" t="9000" r="5572" b="6528"/>
          <a:stretch/>
        </p:blipFill>
        <p:spPr>
          <a:xfrm>
            <a:off x="370467" y="3429000"/>
            <a:ext cx="5626253" cy="27941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473834-EED5-49A3-8004-7DE9A9612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246" y="3429000"/>
            <a:ext cx="5626254" cy="2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19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8BAC78-CF87-497F-B1D5-BF2ACE1D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Process of Plotting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F75D56-54D0-4DD5-AFDB-CF14C64CB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TeXGyrePagella" panose="02000503000000000000" pitchFamily="2" charset="0"/>
              </a:rPr>
              <a:t>Python &amp; R interaction</a:t>
            </a:r>
          </a:p>
          <a:p>
            <a:pPr lvl="1"/>
            <a:r>
              <a:rPr lang="en-US" altLang="zh-CN" b="1" dirty="0">
                <a:latin typeface="TeXGyrePagella" panose="02000503000000000000" pitchFamily="2" charset="0"/>
              </a:rPr>
              <a:t>How to transfer data from python to R?</a:t>
            </a:r>
          </a:p>
          <a:p>
            <a:pPr lvl="2"/>
            <a:r>
              <a:rPr lang="en-US" altLang="zh-CN" b="1" dirty="0">
                <a:latin typeface="TeXGyrePagella" panose="02000503000000000000" pitchFamily="2" charset="0"/>
              </a:rPr>
              <a:t>MySQL				</a:t>
            </a:r>
            <a:r>
              <a:rPr lang="en-US" altLang="zh-CN" b="1" dirty="0" err="1">
                <a:latin typeface="TeXGyrePagella" panose="02000503000000000000" pitchFamily="2" charset="0"/>
              </a:rPr>
              <a:t>RMySQL</a:t>
            </a:r>
            <a:endParaRPr lang="en-US" altLang="zh-CN" b="1" dirty="0">
              <a:latin typeface="TeXGyrePagella" panose="02000503000000000000" pitchFamily="2" charset="0"/>
            </a:endParaRPr>
          </a:p>
          <a:p>
            <a:pPr lvl="2"/>
            <a:r>
              <a:rPr lang="en-US" altLang="zh-CN" b="1" dirty="0">
                <a:latin typeface="TeXGyrePagella" panose="02000503000000000000" pitchFamily="2" charset="0"/>
              </a:rPr>
              <a:t>Text document		Import data</a:t>
            </a:r>
          </a:p>
          <a:p>
            <a:pPr lvl="1"/>
            <a:r>
              <a:rPr lang="en-US" altLang="zh-CN" b="1" dirty="0">
                <a:latin typeface="TeXGyrePagella" panose="02000503000000000000" pitchFamily="2" charset="0"/>
              </a:rPr>
              <a:t>Known issues</a:t>
            </a:r>
          </a:p>
          <a:p>
            <a:pPr lvl="2"/>
            <a:r>
              <a:rPr lang="en-US" altLang="zh-CN" b="1" dirty="0">
                <a:latin typeface="TeXGyrePagella" panose="02000503000000000000" pitchFamily="2" charset="0"/>
              </a:rPr>
              <a:t>GBK to UTF8</a:t>
            </a:r>
          </a:p>
          <a:p>
            <a:pPr lvl="2"/>
            <a:r>
              <a:rPr lang="en-US" altLang="zh-CN" b="1" dirty="0">
                <a:latin typeface="TeXGyrePagella" panose="02000503000000000000" pitchFamily="2" charset="0"/>
              </a:rPr>
              <a:t>1000 limits in MySQL</a:t>
            </a:r>
          </a:p>
          <a:p>
            <a:pPr lvl="2"/>
            <a:endParaRPr lang="zh-CN" altLang="en-US" b="1" dirty="0">
              <a:latin typeface="TeXGyrePagella" panose="02000503000000000000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55401B-1492-462E-B8F9-D8C4CFC80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65" y="848879"/>
            <a:ext cx="6449365" cy="25895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DCE1A8-AC8C-4166-9ACA-E1B981B36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93" b="6364"/>
          <a:stretch/>
        </p:blipFill>
        <p:spPr>
          <a:xfrm>
            <a:off x="5420122" y="3677676"/>
            <a:ext cx="6449365" cy="2331446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4351FEF-9686-408F-8790-1F40F3985EF5}"/>
              </a:ext>
            </a:extLst>
          </p:cNvPr>
          <p:cNvGrpSpPr/>
          <p:nvPr/>
        </p:nvGrpSpPr>
        <p:grpSpPr>
          <a:xfrm rot="3065701">
            <a:off x="2984462" y="4721375"/>
            <a:ext cx="3467331" cy="742949"/>
            <a:chOff x="4838468" y="3057525"/>
            <a:chExt cx="3467331" cy="74294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09D3FC7-0BCB-4648-9785-99030C50BA74}"/>
                </a:ext>
              </a:extLst>
            </p:cNvPr>
            <p:cNvSpPr txBox="1"/>
            <p:nvPr/>
          </p:nvSpPr>
          <p:spPr>
            <a:xfrm>
              <a:off x="5699528" y="3244334"/>
              <a:ext cx="2606271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/>
                <a:t>JUST Click your MOUSE!</a:t>
              </a:r>
              <a:endParaRPr lang="zh-CN" altLang="en-US" dirty="0"/>
            </a:p>
          </p:txBody>
        </p:sp>
        <p:sp>
          <p:nvSpPr>
            <p:cNvPr id="5" name="箭头: 右 4">
              <a:extLst>
                <a:ext uri="{FF2B5EF4-FFF2-40B4-BE49-F238E27FC236}">
                  <a16:creationId xmlns:a16="http://schemas.microsoft.com/office/drawing/2014/main" id="{E23AA3CF-8065-436A-9026-F3F3EE873593}"/>
                </a:ext>
              </a:extLst>
            </p:cNvPr>
            <p:cNvSpPr/>
            <p:nvPr/>
          </p:nvSpPr>
          <p:spPr>
            <a:xfrm rot="10800000">
              <a:off x="4838468" y="3057525"/>
              <a:ext cx="861060" cy="7429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0558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8BAC78-CF87-497F-B1D5-BF2ACE1D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Process of Plotting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F75D56-54D0-4DD5-AFDB-CF14C64CB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TeXGyrePagella" panose="02000503000000000000" pitchFamily="2" charset="0"/>
              </a:rPr>
              <a:t>Data structure transform for words</a:t>
            </a:r>
          </a:p>
          <a:p>
            <a:pPr lvl="2"/>
            <a:endParaRPr lang="zh-CN" altLang="en-US" b="1" dirty="0">
              <a:latin typeface="TeXGyrePagella" panose="02000503000000000000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234FE0-7A21-4155-80CA-94697C0FA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2"/>
          <a:stretch/>
        </p:blipFill>
        <p:spPr>
          <a:xfrm>
            <a:off x="10004975" y="899977"/>
            <a:ext cx="1314054" cy="35456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D87D5A-AE84-47BE-A14B-7D82EEC94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747" y="899977"/>
            <a:ext cx="4272742" cy="35232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BBEC43-05AF-4567-8A6F-3F68FDD1C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6" y="3104396"/>
            <a:ext cx="4922654" cy="3646410"/>
          </a:xfrm>
          <a:prstGeom prst="rect">
            <a:avLst/>
          </a:prstGeom>
        </p:spPr>
      </p:pic>
      <p:sp>
        <p:nvSpPr>
          <p:cNvPr id="12" name="双大括号 11">
            <a:extLst>
              <a:ext uri="{FF2B5EF4-FFF2-40B4-BE49-F238E27FC236}">
                <a16:creationId xmlns:a16="http://schemas.microsoft.com/office/drawing/2014/main" id="{99DDB6AF-0B99-4F93-8507-9EED50041DD7}"/>
              </a:ext>
            </a:extLst>
          </p:cNvPr>
          <p:cNvSpPr/>
          <p:nvPr/>
        </p:nvSpPr>
        <p:spPr>
          <a:xfrm>
            <a:off x="4808659" y="506237"/>
            <a:ext cx="7220584" cy="4252512"/>
          </a:xfrm>
          <a:prstGeom prst="bracePair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48D81D7C-97B5-4553-99FD-995E07E4C539}"/>
              </a:ext>
            </a:extLst>
          </p:cNvPr>
          <p:cNvSpPr/>
          <p:nvPr/>
        </p:nvSpPr>
        <p:spPr>
          <a:xfrm rot="9585422">
            <a:off x="5416858" y="4808925"/>
            <a:ext cx="1358284" cy="1242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391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8BAC78-CF87-497F-B1D5-BF2ACE1D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Process of Plotting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F75D56-54D0-4DD5-AFDB-CF14C64CB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TeXGyrePagella" panose="02000503000000000000" pitchFamily="2" charset="0"/>
              </a:rPr>
              <a:t>Data structure transform for words</a:t>
            </a:r>
          </a:p>
          <a:p>
            <a:pPr lvl="2"/>
            <a:endParaRPr lang="zh-CN" altLang="en-US" b="1" dirty="0">
              <a:latin typeface="TeXGyrePagella" panose="02000503000000000000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234FE0-7A21-4155-80CA-94697C0FA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12"/>
          <a:stretch/>
        </p:blipFill>
        <p:spPr>
          <a:xfrm>
            <a:off x="10004975" y="899977"/>
            <a:ext cx="1314054" cy="35456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D87D5A-AE84-47BE-A14B-7D82EEC94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747" y="899977"/>
            <a:ext cx="4272742" cy="35232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BBEC43-05AF-4567-8A6F-3F68FDD1C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6" y="3104396"/>
            <a:ext cx="4922654" cy="3646410"/>
          </a:xfrm>
          <a:prstGeom prst="rect">
            <a:avLst/>
          </a:prstGeom>
        </p:spPr>
      </p:pic>
      <p:sp>
        <p:nvSpPr>
          <p:cNvPr id="12" name="双大括号 11">
            <a:extLst>
              <a:ext uri="{FF2B5EF4-FFF2-40B4-BE49-F238E27FC236}">
                <a16:creationId xmlns:a16="http://schemas.microsoft.com/office/drawing/2014/main" id="{99DDB6AF-0B99-4F93-8507-9EED50041DD7}"/>
              </a:ext>
            </a:extLst>
          </p:cNvPr>
          <p:cNvSpPr/>
          <p:nvPr/>
        </p:nvSpPr>
        <p:spPr>
          <a:xfrm>
            <a:off x="4808659" y="506237"/>
            <a:ext cx="7220584" cy="4252512"/>
          </a:xfrm>
          <a:prstGeom prst="bracePair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48D81D7C-97B5-4553-99FD-995E07E4C539}"/>
              </a:ext>
            </a:extLst>
          </p:cNvPr>
          <p:cNvSpPr/>
          <p:nvPr/>
        </p:nvSpPr>
        <p:spPr>
          <a:xfrm rot="9585422">
            <a:off x="5416858" y="4808925"/>
            <a:ext cx="1358284" cy="1242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69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8BAC78-CF87-497F-B1D5-BF2ACE1D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Process of Plotting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1BEBC3-E502-44B4-A951-EE7D2EBD7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8" y="1930399"/>
            <a:ext cx="5813392" cy="387559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541B7F3-E646-4688-8D92-CA825EFB0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61" y="1930398"/>
            <a:ext cx="5813393" cy="387559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FA4A9E8-B277-4DA8-B7C4-FB42CFAD0A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7"/>
          <a:stretch/>
        </p:blipFill>
        <p:spPr>
          <a:xfrm>
            <a:off x="282608" y="5904917"/>
            <a:ext cx="5813392" cy="4056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EF71340-B13C-4F85-BCA0-0D3931C8DE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44"/>
          <a:stretch/>
        </p:blipFill>
        <p:spPr>
          <a:xfrm>
            <a:off x="6277661" y="5904917"/>
            <a:ext cx="5813392" cy="39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5246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305</TotalTime>
  <Words>325</Words>
  <Application>Microsoft Office PowerPoint</Application>
  <PresentationFormat>宽屏</PresentationFormat>
  <Paragraphs>91</Paragraphs>
  <Slides>21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Arial</vt:lpstr>
      <vt:lpstr>TeXGyrePagella</vt:lpstr>
      <vt:lpstr>Trebuchet MS</vt:lpstr>
      <vt:lpstr>Wingdings 3</vt:lpstr>
      <vt:lpstr>平面</vt:lpstr>
      <vt:lpstr>Acrobat Document</vt:lpstr>
      <vt:lpstr>Some Practice for R</vt:lpstr>
      <vt:lpstr>Practice Content &amp; Codes</vt:lpstr>
      <vt:lpstr>Practice Content &amp; Codes</vt:lpstr>
      <vt:lpstr>Why R plotting?</vt:lpstr>
      <vt:lpstr>Why R plotting?</vt:lpstr>
      <vt:lpstr>Process of Plotting </vt:lpstr>
      <vt:lpstr>Process of Plotting </vt:lpstr>
      <vt:lpstr>Process of Plotting </vt:lpstr>
      <vt:lpstr>Process of Plotting </vt:lpstr>
      <vt:lpstr>Process of Plotting </vt:lpstr>
      <vt:lpstr>Process of Plotting </vt:lpstr>
      <vt:lpstr>Word Cloud</vt:lpstr>
      <vt:lpstr>Word Cloud</vt:lpstr>
      <vt:lpstr>Word Cloud</vt:lpstr>
      <vt:lpstr>Trajectory Plotting</vt:lpstr>
      <vt:lpstr>Trajectory Plotting</vt:lpstr>
      <vt:lpstr>Trajectory Plotting</vt:lpstr>
      <vt:lpstr>Trajectory Plotting</vt:lpstr>
      <vt:lpstr>Feeling &amp; Deep Thinking</vt:lpstr>
      <vt:lpstr>Feeling &amp; Deep Thinking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Practice for R</dc:title>
  <dc:creator>逸炜 郑</dc:creator>
  <cp:lastModifiedBy>郑 逸炜</cp:lastModifiedBy>
  <cp:revision>90</cp:revision>
  <dcterms:created xsi:type="dcterms:W3CDTF">2019-03-18T06:24:09Z</dcterms:created>
  <dcterms:modified xsi:type="dcterms:W3CDTF">2019-03-18T21:59:48Z</dcterms:modified>
</cp:coreProperties>
</file>